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6" r:id="rId1"/>
  </p:sldMasterIdLst>
  <p:notesMasterIdLst>
    <p:notesMasterId r:id="rId35"/>
  </p:notesMasterIdLst>
  <p:sldIdLst>
    <p:sldId id="256" r:id="rId2"/>
    <p:sldId id="258" r:id="rId3"/>
    <p:sldId id="259" r:id="rId4"/>
    <p:sldId id="284" r:id="rId5"/>
    <p:sldId id="270" r:id="rId6"/>
    <p:sldId id="514" r:id="rId7"/>
    <p:sldId id="262" r:id="rId8"/>
    <p:sldId id="264" r:id="rId9"/>
    <p:sldId id="271" r:id="rId10"/>
    <p:sldId id="281" r:id="rId11"/>
    <p:sldId id="303" r:id="rId12"/>
    <p:sldId id="285" r:id="rId13"/>
    <p:sldId id="268" r:id="rId14"/>
    <p:sldId id="267" r:id="rId15"/>
    <p:sldId id="269" r:id="rId16"/>
    <p:sldId id="272" r:id="rId17"/>
    <p:sldId id="513" r:id="rId18"/>
    <p:sldId id="306" r:id="rId19"/>
    <p:sldId id="282" r:id="rId20"/>
    <p:sldId id="283" r:id="rId21"/>
    <p:sldId id="304" r:id="rId22"/>
    <p:sldId id="309" r:id="rId23"/>
    <p:sldId id="310" r:id="rId24"/>
    <p:sldId id="307" r:id="rId25"/>
    <p:sldId id="305" r:id="rId26"/>
    <p:sldId id="274" r:id="rId27"/>
    <p:sldId id="273" r:id="rId28"/>
    <p:sldId id="287" r:id="rId29"/>
    <p:sldId id="288" r:id="rId30"/>
    <p:sldId id="293" r:id="rId31"/>
    <p:sldId id="291" r:id="rId32"/>
    <p:sldId id="299" r:id="rId33"/>
    <p:sldId id="512" r:id="rId34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ke LeDuc" initials="ML" lastIdx="10" clrIdx="0">
    <p:extLst>
      <p:ext uri="{19B8F6BF-5375-455C-9EA6-DF929625EA0E}">
        <p15:presenceInfo xmlns:p15="http://schemas.microsoft.com/office/powerpoint/2012/main" userId="2e2b3e33-4028-45cf-9fbf-f8a3be614ebd" providerId="Windows Live"/>
      </p:ext>
    </p:extLst>
  </p:cmAuthor>
  <p:cmAuthor id="2" name="Benuka Subasinghe" initials="BS" lastIdx="5" clrIdx="1">
    <p:extLst>
      <p:ext uri="{19B8F6BF-5375-455C-9EA6-DF929625EA0E}">
        <p15:presenceInfo xmlns:p15="http://schemas.microsoft.com/office/powerpoint/2012/main" userId="S::benuka.subasinghe@belkin.com::ae063a27-d8e6-43c9-95dd-e83cbe4b69ba" providerId="AD"/>
      </p:ext>
    </p:extLst>
  </p:cmAuthor>
  <p:cmAuthor id="3" name="Matthew Fatheree" initials="MF" lastIdx="9" clrIdx="2">
    <p:extLst>
      <p:ext uri="{19B8F6BF-5375-455C-9EA6-DF929625EA0E}">
        <p15:presenceInfo xmlns:p15="http://schemas.microsoft.com/office/powerpoint/2012/main" userId="S::matthew.fatheree@belkin.com::fd80eb8f-3433-4b6a-b4b5-4015b4da812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3"/>
    <p:restoredTop sz="79499"/>
  </p:normalViewPr>
  <p:slideViewPr>
    <p:cSldViewPr snapToGrid="0">
      <p:cViewPr varScale="1">
        <p:scale>
          <a:sx n="104" d="100"/>
          <a:sy n="104" d="100"/>
        </p:scale>
        <p:origin x="240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8-09-22T01:57:22.111" idx="7">
    <p:pos x="10" y="10"/>
    <p:text>wall of text, break this up later</p:text>
    <p:extLst>
      <p:ext uri="{C676402C-5697-4E1C-873F-D02D1690AC5C}">
        <p15:threadingInfo xmlns:p15="http://schemas.microsoft.com/office/powerpoint/2012/main" timeZoneBias="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2:35:25.039" idx="5">
    <p:pos x="10" y="10"/>
    <p:text>May need to explain what serial is here. rs232 emulated by USB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2:26:14.368" idx="1">
    <p:pos x="3251" y="1182"/>
    <p:text/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2:31:11.814" idx="2">
    <p:pos x="6441" y="742"/>
    <p:text>This link should be a good guide: https://www.arduino.cc/glossary/en/</p:text>
    <p:extLst mod="1">
      <p:ext uri="{C676402C-5697-4E1C-873F-D02D1690AC5C}">
        <p15:threadingInfo xmlns:p15="http://schemas.microsoft.com/office/powerpoint/2012/main" timeZoneBias="420"/>
      </p:ext>
    </p:extLst>
  </p:cm>
  <p:cm authorId="1" dt="2018-04-09T12:32:11.864" idx="3">
    <p:pos x="6441" y="838"/>
    <p:text>Also https://code.org/curriculum/docs/k-5/glossary</p:text>
    <p:extLst mod="1">
      <p:ext uri="{C676402C-5697-4E1C-873F-D02D1690AC5C}">
        <p15:threadingInfo xmlns:p15="http://schemas.microsoft.com/office/powerpoint/2012/main" timeZoneBias="420">
          <p15:parentCm authorId="1" idx="2"/>
        </p15:threadingInfo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2:33:49.040" idx="4">
    <p:pos x="10" y="10"/>
    <p:text/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2:33:49.040" idx="4">
    <p:pos x="10" y="10"/>
    <p:text/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2:33:49.040" idx="4">
    <p:pos x="10" y="10"/>
    <p:text/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2:33:49.040" idx="4">
    <p:pos x="10" y="10"/>
    <p:text/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2:33:49.040" idx="4">
    <p:pos x="10" y="10"/>
    <p:text/>
    <p:extLst>
      <p:ext uri="{C676402C-5697-4E1C-873F-D02D1690AC5C}">
        <p15:threadingInfo xmlns:p15="http://schemas.microsoft.com/office/powerpoint/2012/main" timeZoneBias="420"/>
      </p:ext>
    </p:extLst>
  </p:cm>
</p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jpeg>
</file>

<file path=ppt/media/image4.tif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DE2281-85D1-42F8-9172-DD072FE57521}" type="datetimeFigureOut">
              <a:rPr lang="en-US"/>
              <a:t>3/30/19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69950" y="1257300"/>
            <a:ext cx="6032500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B27034-9769-400B-9E5D-33BB04A7268D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6956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Blink Example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B27034-9769-400B-9E5D-33BB04A7268D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307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Probably only be able to explain the first two bullet points</a:t>
            </a:r>
          </a:p>
          <a:p>
            <a:r>
              <a:rPr lang="en-US">
                <a:cs typeface="Calibri"/>
              </a:rPr>
              <a:t>-Explain what the '9600' means</a:t>
            </a:r>
          </a:p>
          <a:p>
            <a:endParaRPr lang="en-US">
              <a:cs typeface="Calibri"/>
            </a:endParaRPr>
          </a:p>
          <a:p>
            <a:r>
              <a:rPr lang="en-US"/>
              <a:t>Sets the data rate in bits per second (baud) for serial data transmission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B27034-9769-400B-9E5D-33BB04A7268D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3456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to set a HTTP web server on a ESP8266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to make some requests to it using a web browser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27034-9769-400B-9E5D-33BB04A7268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026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3/30/19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8629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9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4/9/18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6A9954C5-5AE7-4660-9E09-9605C3FCFCD4}" type="slidenum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07566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9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4/9/18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6A9954C5-5AE7-4660-9E09-9605C3FCFCD4}" type="slidenum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79642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Page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3962401"/>
            <a:ext cx="11582400" cy="331911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7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11582400" y="6423496"/>
            <a:ext cx="434307" cy="230832"/>
          </a:xfrm>
        </p:spPr>
        <p:txBody>
          <a:bodyPr numCol="1"/>
          <a:lstStyle/>
          <a:p>
            <a:fld id="{709706AD-4041-4E56-99A4-8EC6B3EC1E5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109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9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4/9/18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6A9954C5-5AE7-4660-9E09-9605C3FCFCD4}" type="slidenum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04644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9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4/9/18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6A9954C5-5AE7-4660-9E09-9605C3FCFCD4}" type="slidenum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6479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9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4/9/18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6A9954C5-5AE7-4660-9E09-9605C3FCFCD4}" type="slidenum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33224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9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4/9/18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6A9954C5-5AE7-4660-9E09-9605C3FCFCD4}" type="slidenum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45298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3/30/19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75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9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4/9/18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6A9954C5-5AE7-4660-9E09-9605C3FCFCD4}" type="slidenum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31171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pPr>
              <a:lnSpc>
                <a:spcPct val="100000"/>
              </a:lnSpc>
            </a:pPr>
            <a:r>
              <a:rPr lang="en-US" sz="9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4/9/18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algn="r">
              <a:lnSpc>
                <a:spcPct val="100000"/>
              </a:lnSpc>
            </a:pPr>
            <a:fld id="{6A9954C5-5AE7-4660-9E09-9605C3FCFCD4}" type="slidenum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59288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9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4/9/18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6A9954C5-5AE7-4660-9E09-9605C3FCFCD4}" type="slidenum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17322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9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4/9/18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pPr algn="r">
              <a:lnSpc>
                <a:spcPct val="100000"/>
              </a:lnSpc>
            </a:pPr>
            <a:fld id="{6A9954C5-5AE7-4660-9E09-9605C3FCFCD4}" type="slidenum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8106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ifttt.com/" TargetMode="Externa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4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greymattr/dvxBootcamp" TargetMode="External"/><Relationship Id="rId3" Type="http://schemas.openxmlformats.org/officeDocument/2006/relationships/hyperlink" Target="https://www.makerspaces.com/arduino-uno-tutorial-beginners/" TargetMode="External"/><Relationship Id="rId7" Type="http://schemas.openxmlformats.org/officeDocument/2006/relationships/hyperlink" Target="https://www.hackster.io/Aritro/getting-started-with-esp-nodemcu-using-arduinoide-aa7267" TargetMode="External"/><Relationship Id="rId2" Type="http://schemas.openxmlformats.org/officeDocument/2006/relationships/hyperlink" Target="https://www.arduino.cc/en/Main/Softwar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www.oddwires.com/arduino-project-ideas/" TargetMode="External"/><Relationship Id="rId5" Type="http://schemas.openxmlformats.org/officeDocument/2006/relationships/hyperlink" Target="https://www.arduino.cc/en/tutorial/links" TargetMode="External"/><Relationship Id="rId4" Type="http://schemas.openxmlformats.org/officeDocument/2006/relationships/hyperlink" Target="https://www.makeuseof.com/tag/getting-started-with-arduino-a-beginners-guide/" TargetMode="External"/><Relationship Id="rId9" Type="http://schemas.openxmlformats.org/officeDocument/2006/relationships/comments" Target="../comments/commen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Massimo-Banzi/e/B00355CV22/ref=dp_byline_cont_book_1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comments" Target="../comments/comment6.xml"/><Relationship Id="rId4" Type="http://schemas.openxmlformats.org/officeDocument/2006/relationships/hyperlink" Target="https://www.amazon.com/Michael-Shiloh/e/B00RDHBCWI/ref=dp_byline_cont_book_2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Simon-Monk/e/B003VOT2DI/ref=dp_byline_cont_book_1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www.amazon.com/Ronald-Quan/e/B00DINI8K0/ref=dp_byline_cont_ebooks_1" TargetMode="External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John-Boxall/e/B00E776INU/ref=dp_byline_cont_book_1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hyperlink" Target="https://github.com/SophiaBelkin/BelkinCodingBootcamp/blob/master/examples/blinkLED/blinkLED.ino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1097280" y="758880"/>
            <a:ext cx="10058040" cy="35658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8000" b="0" strike="noStrike" spc="-49" dirty="0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Introduction to Arduino &amp; Microcontroller Programming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1097280" y="4599467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 anchor="t"/>
          <a:lstStyle/>
          <a:p>
            <a:pPr>
              <a:lnSpc>
                <a:spcPct val="100000"/>
              </a:lnSpc>
            </a:pPr>
            <a:r>
              <a:rPr lang="en-US" sz="2400" b="0" strike="noStrike" cap="all" spc="199" dirty="0">
                <a:solidFill>
                  <a:srgbClr val="455F51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Coding Bootcamp @ Belkin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cap="all" spc="199" dirty="0">
                <a:solidFill>
                  <a:srgbClr val="455F51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Apr-2019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Shape 1">
            <a:extLst>
              <a:ext uri="{FF2B5EF4-FFF2-40B4-BE49-F238E27FC236}">
                <a16:creationId xmlns:a16="http://schemas.microsoft.com/office/drawing/2014/main" id="{192874C2-56B7-4E3F-9950-DE8AAF4C7994}"/>
              </a:ext>
            </a:extLst>
          </p:cNvPr>
          <p:cNvSpPr txBox="1"/>
          <p:nvPr/>
        </p:nvSpPr>
        <p:spPr>
          <a:xfrm>
            <a:off x="547641" y="-38228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spc="-49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  <a:cs typeface="Calibri Light"/>
              </a:rPr>
              <a:t>Schematic</a:t>
            </a:r>
            <a:endParaRPr lang="en-US" sz="4800" b="0" strike="noStrike" spc="-49">
              <a:solidFill>
                <a:srgbClr val="404040"/>
              </a:solidFill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69150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2BB86009-D0B2-4C9A-A7C3-9CE460E2A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836" y="842597"/>
            <a:ext cx="9451404" cy="508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8438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1581D9-226D-4B28-96B5-EBAB61673C79}"/>
              </a:ext>
            </a:extLst>
          </p:cNvPr>
          <p:cNvSpPr txBox="1"/>
          <p:nvPr/>
        </p:nvSpPr>
        <p:spPr>
          <a:xfrm>
            <a:off x="220785" y="54708"/>
            <a:ext cx="10617199" cy="661719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>
                <a:cs typeface="Calibri"/>
              </a:rPr>
              <a:t>Basic C/C++ Embedded programming terms</a:t>
            </a:r>
          </a:p>
          <a:p>
            <a:pPr algn="ctr"/>
            <a:endParaRPr lang="en-US" sz="3200">
              <a:cs typeface="Calibri"/>
            </a:endParaRPr>
          </a:p>
          <a:p>
            <a:r>
              <a:rPr lang="en-US" sz="2000" b="1">
                <a:cs typeface="Calibri"/>
              </a:rPr>
              <a:t>Variable</a:t>
            </a:r>
            <a:r>
              <a:rPr lang="en-US" sz="2000">
                <a:cs typeface="Calibri"/>
              </a:rPr>
              <a:t>: Variables are the parts of the program used to hold different values. Similar to X, Y, and other letters In algebra problems</a:t>
            </a:r>
          </a:p>
          <a:p>
            <a:endParaRPr lang="en-US" sz="2000">
              <a:cs typeface="Calibri"/>
            </a:endParaRPr>
          </a:p>
          <a:p>
            <a:r>
              <a:rPr lang="en-US" sz="2000" b="1">
                <a:cs typeface="Calibri"/>
              </a:rPr>
              <a:t>Loop</a:t>
            </a:r>
            <a:r>
              <a:rPr lang="en-US" sz="2000">
                <a:cs typeface="Calibri"/>
              </a:rPr>
              <a:t>: Loops are repeating sections of code, that may stop if certain criteria are met</a:t>
            </a:r>
          </a:p>
          <a:p>
            <a:endParaRPr lang="en-US" sz="2000">
              <a:cs typeface="Calibri"/>
            </a:endParaRPr>
          </a:p>
          <a:p>
            <a:r>
              <a:rPr lang="en-US" sz="2000" b="1">
                <a:cs typeface="Calibri"/>
              </a:rPr>
              <a:t>VCC/+, GND/-</a:t>
            </a:r>
            <a:r>
              <a:rPr lang="en-US" sz="2000">
                <a:cs typeface="Calibri"/>
              </a:rPr>
              <a:t>: In electronics these are used to indicate the positive, and negative voltage and will show how current should flow through the electronics</a:t>
            </a:r>
          </a:p>
          <a:p>
            <a:endParaRPr lang="en-US" sz="2000" b="1">
              <a:cs typeface="Calibri"/>
            </a:endParaRPr>
          </a:p>
          <a:p>
            <a:r>
              <a:rPr lang="en-US" sz="2000" b="1">
                <a:cs typeface="Calibri"/>
              </a:rPr>
              <a:t>Input / Output</a:t>
            </a:r>
            <a:r>
              <a:rPr lang="en-US" sz="2000">
                <a:cs typeface="Calibri"/>
              </a:rPr>
              <a:t>: The way that a computer receives or sends bits of information</a:t>
            </a:r>
          </a:p>
          <a:p>
            <a:endParaRPr lang="en-US" sz="2000">
              <a:cs typeface="Calibri"/>
            </a:endParaRPr>
          </a:p>
          <a:p>
            <a:r>
              <a:rPr lang="en-US" sz="2000" b="1">
                <a:cs typeface="Calibri"/>
              </a:rPr>
              <a:t>GPIO/IO pins</a:t>
            </a:r>
            <a:r>
              <a:rPr lang="en-US" sz="2000">
                <a:cs typeface="Calibri"/>
              </a:rPr>
              <a:t>: General purpose input output pins can be used as input or output devices, and can be turned on or off, or can detect if a connected signal is turned on or off </a:t>
            </a:r>
          </a:p>
          <a:p>
            <a:endParaRPr lang="en-US" sz="2000">
              <a:cs typeface="Calibri"/>
            </a:endParaRPr>
          </a:p>
          <a:p>
            <a:r>
              <a:rPr lang="en-US" sz="2000" b="1">
                <a:cs typeface="Calibri"/>
              </a:rPr>
              <a:t>Function</a:t>
            </a:r>
            <a:r>
              <a:rPr lang="en-US" sz="2000">
                <a:cs typeface="Calibri"/>
              </a:rPr>
              <a:t>: A function is a defined set of instructions that can be reused in a program without the programmer repeating the same instructions</a:t>
            </a:r>
            <a:endParaRPr lang="en-US"/>
          </a:p>
          <a:p>
            <a:endParaRPr lang="en-US" sz="2000" b="1">
              <a:cs typeface="Calibri"/>
            </a:endParaRPr>
          </a:p>
          <a:p>
            <a:r>
              <a:rPr lang="en-US" sz="2000" b="1">
                <a:cs typeface="Calibri"/>
              </a:rPr>
              <a:t>Library</a:t>
            </a:r>
            <a:r>
              <a:rPr lang="en-US" sz="2000">
                <a:cs typeface="Calibri"/>
              </a:rPr>
              <a:t>: A collection of functions typically designed to specialize at some specific task</a:t>
            </a:r>
            <a:endParaRPr lang="en-US">
              <a:cs typeface="Calibri"/>
            </a:endParaRPr>
          </a:p>
          <a:p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79447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b="0" strike="noStrike" spc="-49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#</a:t>
            </a:r>
            <a:r>
              <a:rPr lang="en-US" sz="4800" spc="-49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2</a:t>
            </a:r>
            <a:r>
              <a:rPr lang="en-US" sz="4800" b="0" strike="noStrike" spc="-49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 Serial Communication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9" name="TextShape 2"/>
          <p:cNvSpPr txBox="1"/>
          <p:nvPr/>
        </p:nvSpPr>
        <p:spPr>
          <a:xfrm>
            <a:off x="1186560" y="2091240"/>
            <a:ext cx="10058040" cy="4023000"/>
          </a:xfrm>
          <a:prstGeom prst="rect">
            <a:avLst/>
          </a:prstGeom>
          <a:noFill/>
          <a:ln>
            <a:noFill/>
          </a:ln>
        </p:spPr>
        <p:txBody>
          <a:bodyPr lIns="0" rIns="0"/>
          <a:lstStyle/>
          <a:p>
            <a:pPr marL="457200" indent="-456840">
              <a:lnSpc>
                <a:spcPct val="100000"/>
              </a:lnSpc>
              <a:buClr>
                <a:srgbClr val="99CB38"/>
              </a:buClr>
              <a:buFont typeface="Arial"/>
              <a:buChar char="•"/>
            </a:pPr>
            <a:r>
              <a:rPr lang="en-US" sz="3200" b="0" strike="noStrike" spc="-1" dirty="0" err="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Serial.begin</a:t>
            </a:r>
            <a:r>
              <a:rPr lang="en-US" sz="32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(9600)</a:t>
            </a:r>
            <a:endParaRPr lang="en-US" sz="2000" b="0" strike="noStrike" spc="-1" dirty="0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57200" indent="-456840">
              <a:lnSpc>
                <a:spcPct val="100000"/>
              </a:lnSpc>
              <a:buClr>
                <a:srgbClr val="99CB38"/>
              </a:buClr>
              <a:buFont typeface="Arial"/>
              <a:buChar char="•"/>
            </a:pPr>
            <a:r>
              <a:rPr lang="en-US" sz="3200" b="0" strike="noStrike" spc="-1" dirty="0" err="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Serial.print</a:t>
            </a:r>
            <a:r>
              <a:rPr lang="en-US" sz="32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() or </a:t>
            </a:r>
            <a:r>
              <a:rPr lang="en-US" sz="3200" b="0" strike="noStrike" spc="-1" dirty="0" err="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Serial.println</a:t>
            </a:r>
            <a:r>
              <a:rPr lang="en-US" sz="32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()</a:t>
            </a:r>
            <a:endParaRPr lang="en-US" sz="2000" b="0" strike="noStrike" spc="-1" dirty="0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lang="en-US" sz="2000" b="0" strike="noStrike" spc="-1" dirty="0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lang="en-US" sz="2000" b="0" strike="noStrike" spc="-1" dirty="0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lang="en-US" sz="2000" b="0" strike="noStrike" spc="-1" dirty="0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60" name="Picture 159"/>
          <p:cNvPicPr/>
          <p:nvPr/>
        </p:nvPicPr>
        <p:blipFill>
          <a:blip r:embed="rId3"/>
          <a:stretch/>
        </p:blipFill>
        <p:spPr>
          <a:xfrm>
            <a:off x="5912545" y="3193308"/>
            <a:ext cx="6278575" cy="2982852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3240" y="6400800"/>
            <a:ext cx="1218852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2"/>
          <p:cNvSpPr/>
          <p:nvPr/>
        </p:nvSpPr>
        <p:spPr>
          <a:xfrm>
            <a:off x="0" y="6334200"/>
            <a:ext cx="12188520" cy="63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" name="Line 3"/>
          <p:cNvSpPr/>
          <p:nvPr/>
        </p:nvSpPr>
        <p:spPr>
          <a:xfrm>
            <a:off x="1207440" y="4343400"/>
            <a:ext cx="987552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2" name="CustomShape 4"/>
          <p:cNvSpPr/>
          <p:nvPr/>
        </p:nvSpPr>
        <p:spPr>
          <a:xfrm>
            <a:off x="0" y="0"/>
            <a:ext cx="12191760" cy="63338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CustomShape 5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4" name="CustomShape 6"/>
          <p:cNvSpPr/>
          <p:nvPr/>
        </p:nvSpPr>
        <p:spPr>
          <a:xfrm>
            <a:off x="0" y="6334200"/>
            <a:ext cx="12191760" cy="6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Line 7"/>
          <p:cNvSpPr/>
          <p:nvPr/>
        </p:nvSpPr>
        <p:spPr>
          <a:xfrm>
            <a:off x="8209080" y="4343400"/>
            <a:ext cx="3200400" cy="360"/>
          </a:xfrm>
          <a:prstGeom prst="line">
            <a:avLst/>
          </a:prstGeom>
          <a:ln w="6480">
            <a:solidFill>
              <a:schemeClr val="tx2">
                <a:alpha val="9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TextShape 8"/>
          <p:cNvSpPr txBox="1"/>
          <p:nvPr/>
        </p:nvSpPr>
        <p:spPr>
          <a:xfrm>
            <a:off x="8141040" y="639000"/>
            <a:ext cx="3401640" cy="36856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6600" b="0" strike="noStrike" spc="-49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Serial Monitor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E2B995-782E-48C8-A7E6-C97361352499}"/>
              </a:ext>
            </a:extLst>
          </p:cNvPr>
          <p:cNvSpPr txBox="1"/>
          <p:nvPr/>
        </p:nvSpPr>
        <p:spPr>
          <a:xfrm>
            <a:off x="5862" y="5935785"/>
            <a:ext cx="12043507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https://github.com/greymattr/dvxBootcamp/blob/master/ArduinoCompat/Communication_Serial/Communication_Serial.ino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Rectangle 103">
            <a:extLst>
              <a:ext uri="{FF2B5EF4-FFF2-40B4-BE49-F238E27FC236}">
                <a16:creationId xmlns:a16="http://schemas.microsoft.com/office/drawing/2014/main" id="{3CFC9789-57F4-4B9C-ABAA-6F7C8BADCAE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" name="Rectangle 105">
            <a:extLst>
              <a:ext uri="{FF2B5EF4-FFF2-40B4-BE49-F238E27FC236}">
                <a16:creationId xmlns:a16="http://schemas.microsoft.com/office/drawing/2014/main" id="{9B54F538-07DE-4652-B506-5D16E3EBBB0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3" name="Straight Connector 107">
            <a:extLst>
              <a:ext uri="{FF2B5EF4-FFF2-40B4-BE49-F238E27FC236}">
                <a16:creationId xmlns:a16="http://schemas.microsoft.com/office/drawing/2014/main" id="{03D56195-A6AC-4958-8B87-F7D009353EB1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4" name="Rectangle 109">
            <a:extLst>
              <a:ext uri="{FF2B5EF4-FFF2-40B4-BE49-F238E27FC236}">
                <a16:creationId xmlns:a16="http://schemas.microsoft.com/office/drawing/2014/main" id="{605A42EF-68E6-4808-81CD-E5ABD0ED92C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ectangle 111">
            <a:extLst>
              <a:ext uri="{FF2B5EF4-FFF2-40B4-BE49-F238E27FC236}">
                <a16:creationId xmlns:a16="http://schemas.microsoft.com/office/drawing/2014/main" id="{937C076B-00B1-4629-B27F-A86F9885FB4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" name="Rectangle 113">
            <a:extLst>
              <a:ext uri="{FF2B5EF4-FFF2-40B4-BE49-F238E27FC236}">
                <a16:creationId xmlns:a16="http://schemas.microsoft.com/office/drawing/2014/main" id="{3FE9C285-56FB-4B36-8ECA-C2D6596AA90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7" name="Straight Connector 115">
            <a:extLst>
              <a:ext uri="{FF2B5EF4-FFF2-40B4-BE49-F238E27FC236}">
                <a16:creationId xmlns:a16="http://schemas.microsoft.com/office/drawing/2014/main" id="{3C4A154E-1950-4755-A5FC-5998EE0CC14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11684" y="2086188"/>
            <a:ext cx="474880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3" name="Picture 162"/>
          <p:cNvPicPr/>
          <p:nvPr/>
        </p:nvPicPr>
        <p:blipFill>
          <a:blip r:embed="rId2"/>
          <a:stretch/>
        </p:blipFill>
        <p:spPr>
          <a:xfrm>
            <a:off x="145352" y="995266"/>
            <a:ext cx="6152667" cy="4141027"/>
          </a:xfrm>
          <a:prstGeom prst="rect">
            <a:avLst/>
          </a:prstGeom>
        </p:spPr>
      </p:pic>
      <p:sp>
        <p:nvSpPr>
          <p:cNvPr id="161" name="TextShape 1"/>
          <p:cNvSpPr txBox="1"/>
          <p:nvPr/>
        </p:nvSpPr>
        <p:spPr>
          <a:xfrm>
            <a:off x="6411685" y="634946"/>
            <a:ext cx="5127171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b="0" strike="noStrike" spc="-5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</a:rPr>
              <a:t>How does the Internet work
( Clients and Servers )</a:t>
            </a:r>
          </a:p>
        </p:txBody>
      </p:sp>
      <p:sp>
        <p:nvSpPr>
          <p:cNvPr id="162" name="TextShape 2"/>
          <p:cNvSpPr txBox="1"/>
          <p:nvPr/>
        </p:nvSpPr>
        <p:spPr>
          <a:xfrm>
            <a:off x="6411684" y="2198914"/>
            <a:ext cx="5127172" cy="367018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431800" indent="-32385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45000"/>
              <a:buFont typeface="Calibri" panose="020F0502020204030204" pitchFamily="34" charset="0"/>
              <a:buChar char=""/>
            </a:pPr>
            <a:r>
              <a:rPr lang="en-US" b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TCP/IP</a:t>
            </a:r>
            <a:r>
              <a:rPr lang="en-US" b="0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 – A set of protocols for sending and receiving data using packets and addresses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31800" indent="-32385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45000"/>
              <a:buFont typeface="Calibri" panose="020F0502020204030204" pitchFamily="34" charset="0"/>
              <a:buChar char=""/>
            </a:pPr>
            <a:r>
              <a:rPr lang="en-US" b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Client </a:t>
            </a:r>
            <a:r>
              <a:rPr lang="en-US" b="0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– A program that ‘connects’ to servers to start </a:t>
            </a:r>
            <a:r>
              <a:rPr lang="en-US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communication</a:t>
            </a:r>
            <a:br>
              <a:rPr lang="en-US" spc="-1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b="1" i="1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web</a:t>
            </a:r>
            <a:r>
              <a:rPr lang="en-US" b="1" i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 browsers</a:t>
            </a:r>
            <a:r>
              <a:rPr lang="en-US" b="0" i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 are a client program</a:t>
            </a:r>
            <a:endParaRPr lang="en-US" b="0" strike="noStrike" spc="-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31800" indent="-32385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45000"/>
              <a:buFont typeface="Calibri" panose="020F0502020204030204" pitchFamily="34" charset="0"/>
              <a:buChar char=""/>
            </a:pPr>
            <a:r>
              <a:rPr lang="en-US" b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Server</a:t>
            </a:r>
            <a:r>
              <a:rPr lang="en-US" b="0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 – A program that ‘accepts’ connections from client </a:t>
            </a:r>
            <a:r>
              <a:rPr lang="en-US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programs</a:t>
            </a:r>
            <a:br>
              <a:rPr lang="en-US" spc="-1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b="1" i="1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web</a:t>
            </a:r>
            <a:r>
              <a:rPr lang="en-US" b="1" i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 servers</a:t>
            </a:r>
            <a:r>
              <a:rPr lang="en-US" b="0" i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 handle connections </a:t>
            </a:r>
            <a:r>
              <a:rPr lang="en-US" i="1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from a</a:t>
            </a:r>
            <a:r>
              <a:rPr lang="en-US" b="0" i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 web browser</a:t>
            </a:r>
            <a:endParaRPr lang="en-US" b="0" strike="noStrike" spc="-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434672" y="32560"/>
            <a:ext cx="10786909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spc="-1" dirty="0">
                <a:solidFill>
                  <a:srgbClr val="000000"/>
                </a:solidFill>
                <a:cs typeface="Calibri"/>
              </a:rPr>
              <a:t>Setting a simple HTTP web server</a:t>
            </a:r>
          </a:p>
        </p:txBody>
      </p:sp>
      <p:sp>
        <p:nvSpPr>
          <p:cNvPr id="169" name="TextShape 2"/>
          <p:cNvSpPr txBox="1"/>
          <p:nvPr/>
        </p:nvSpPr>
        <p:spPr>
          <a:xfrm>
            <a:off x="505692" y="1736809"/>
            <a:ext cx="10058040" cy="4023000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pPr marL="342900" indent="-342900">
              <a:buFont typeface="Arial"/>
              <a:buChar char="•"/>
            </a:pPr>
            <a:r>
              <a:rPr lang="en-US" dirty="0"/>
              <a:t>Include the ESP8266WiFi and ESP8266WebServer  library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B1915C-F058-0D46-94EB-18D400082847}"/>
              </a:ext>
            </a:extLst>
          </p:cNvPr>
          <p:cNvSpPr txBox="1"/>
          <p:nvPr/>
        </p:nvSpPr>
        <p:spPr>
          <a:xfrm>
            <a:off x="2198077" y="2110154"/>
            <a:ext cx="236834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endParaRPr lang="en-US" dirty="0"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dirty="0"/>
              <a:t>Library: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/>
              <a:t>ESP8266WiFi: </a:t>
            </a:r>
          </a:p>
          <a:p>
            <a:pPr marL="342900" indent="-342900">
              <a:buFont typeface="Arial"/>
              <a:buChar char="•"/>
            </a:pPr>
            <a:endParaRPr lang="en-US" dirty="0"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dirty="0"/>
              <a:t>ESP8266WebServer</a:t>
            </a:r>
            <a:endParaRPr lang="en-US" dirty="0">
              <a:cs typeface="Calibri"/>
            </a:endParaRP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ED5EB7-3042-A241-A9AA-FDD264FE2056}"/>
              </a:ext>
            </a:extLst>
          </p:cNvPr>
          <p:cNvSpPr txBox="1"/>
          <p:nvPr/>
        </p:nvSpPr>
        <p:spPr>
          <a:xfrm>
            <a:off x="2690446" y="967154"/>
            <a:ext cx="1544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is library</a:t>
            </a:r>
          </a:p>
        </p:txBody>
      </p:sp>
    </p:spTree>
    <p:extLst>
      <p:ext uri="{BB962C8B-B14F-4D97-AF65-F5344CB8AC3E}">
        <p14:creationId xmlns:p14="http://schemas.microsoft.com/office/powerpoint/2010/main" val="38855780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434672" y="32560"/>
            <a:ext cx="10786909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spc="-1" dirty="0">
                <a:solidFill>
                  <a:srgbClr val="000000"/>
                </a:solidFill>
                <a:latin typeface="Calibri"/>
                <a:cs typeface="Calibri"/>
              </a:rPr>
              <a:t>Creating a </a:t>
            </a:r>
            <a:r>
              <a:rPr lang="en-US" sz="4800" spc="-1" dirty="0" err="1">
                <a:solidFill>
                  <a:srgbClr val="000000"/>
                </a:solidFill>
                <a:latin typeface="Calibri"/>
                <a:cs typeface="Calibri"/>
              </a:rPr>
              <a:t>WiFi</a:t>
            </a:r>
            <a:r>
              <a:rPr lang="en-US" sz="4800" spc="-1" dirty="0">
                <a:solidFill>
                  <a:srgbClr val="000000"/>
                </a:solidFill>
                <a:latin typeface="Calibri"/>
                <a:cs typeface="Calibri"/>
              </a:rPr>
              <a:t> / Web Controlled LED</a:t>
            </a:r>
            <a:endParaRPr lang="en-US" sz="4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9" name="TextShape 2"/>
          <p:cNvSpPr txBox="1"/>
          <p:nvPr/>
        </p:nvSpPr>
        <p:spPr>
          <a:xfrm>
            <a:off x="505692" y="1736809"/>
            <a:ext cx="10058040" cy="4023000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pPr marL="342900" indent="-342900">
              <a:buFont typeface="Arial"/>
              <a:buChar char="•"/>
            </a:pPr>
            <a:r>
              <a:rPr lang="en-US" sz="2000" spc="-1">
                <a:solidFill>
                  <a:srgbClr val="404040"/>
                </a:solidFill>
                <a:latin typeface="Calibri"/>
                <a:cs typeface="Calibri"/>
              </a:rPr>
              <a:t>Tutorial</a:t>
            </a:r>
            <a:endParaRPr lang="en-US"/>
          </a:p>
          <a:p>
            <a:pPr marL="342900" indent="-342900">
              <a:buFont typeface="Arial"/>
              <a:buChar char="•"/>
            </a:pPr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  <a:p>
            <a:pPr>
              <a:buFont typeface="Arial"/>
            </a:pPr>
            <a:r>
              <a:rPr lang="en-US" sz="2000" spc="-1">
                <a:solidFill>
                  <a:srgbClr val="404040"/>
                </a:solidFill>
                <a:latin typeface="Calibri"/>
                <a:cs typeface="Calibri"/>
              </a:rPr>
              <a:t>http://www.instructables.com/id/Programming-ESP8266-ESP-12E-NodeMCU-Using-Arduino-/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3813941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667916E1-70BE-4172-B921-069E9EAC7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916" y="433679"/>
            <a:ext cx="10652234" cy="583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90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109">
            <a:extLst>
              <a:ext uri="{FF2B5EF4-FFF2-40B4-BE49-F238E27FC236}">
                <a16:creationId xmlns:a16="http://schemas.microsoft.com/office/drawing/2014/main" id="{A2B7CDEB-5CB6-4CD7-A878-C8D41F72E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1" name="Rectangle 111">
            <a:extLst>
              <a:ext uri="{FF2B5EF4-FFF2-40B4-BE49-F238E27FC236}">
                <a16:creationId xmlns:a16="http://schemas.microsoft.com/office/drawing/2014/main" id="{F7E1CCD8-0D33-4ABA-932F-523A57336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2" name="Straight Connector 113">
            <a:extLst>
              <a:ext uri="{FF2B5EF4-FFF2-40B4-BE49-F238E27FC236}">
                <a16:creationId xmlns:a16="http://schemas.microsoft.com/office/drawing/2014/main" id="{C3CE3642-C95C-4498-82FE-58F4A5B74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3" name="Rectangle 115">
            <a:extLst>
              <a:ext uri="{FF2B5EF4-FFF2-40B4-BE49-F238E27FC236}">
                <a16:creationId xmlns:a16="http://schemas.microsoft.com/office/drawing/2014/main" id="{1A1C6406-8520-4CCB-B38F-6D4DAC19E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17">
            <a:extLst>
              <a:ext uri="{FF2B5EF4-FFF2-40B4-BE49-F238E27FC236}">
                <a16:creationId xmlns:a16="http://schemas.microsoft.com/office/drawing/2014/main" id="{D2893A1F-D5D8-4034-A28F-4D8F18C46B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59027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3" name="TextShape 1"/>
          <p:cNvSpPr txBox="1"/>
          <p:nvPr/>
        </p:nvSpPr>
        <p:spPr>
          <a:xfrm>
            <a:off x="492369" y="516835"/>
            <a:ext cx="3735502" cy="21038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0" strike="noStrike" spc="-5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</a:rPr>
              <a:t>What is Arduino?</a:t>
            </a:r>
          </a:p>
        </p:txBody>
      </p:sp>
      <p:sp>
        <p:nvSpPr>
          <p:cNvPr id="104" name="TextShape 2"/>
          <p:cNvSpPr txBox="1"/>
          <p:nvPr/>
        </p:nvSpPr>
        <p:spPr>
          <a:xfrm>
            <a:off x="492371" y="2653800"/>
            <a:ext cx="3735500" cy="33355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91440" indent="-90805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45000"/>
              <a:buFont typeface="Calibri" panose="020F0502020204030204" pitchFamily="34" charset="0"/>
              <a:buChar char=""/>
            </a:pPr>
            <a:r>
              <a:rPr lang="en-US" sz="1500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 </a:t>
            </a:r>
            <a:r>
              <a:rPr lang="en-US" sz="15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A </a:t>
            </a:r>
            <a:r>
              <a:rPr lang="en-US" sz="1500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microcontroller</a:t>
            </a:r>
            <a:r>
              <a:rPr lang="en-US" sz="15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board </a:t>
            </a:r>
            <a:br>
              <a:rPr lang="en-US" sz="1500" spc="-1">
                <a:solidFill>
                  <a:srgbClr val="FFFFFF"/>
                </a:solidFill>
              </a:rPr>
            </a:br>
            <a:r>
              <a:rPr lang="en-US" sz="1500" b="0" i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( a small single chip computer )</a:t>
            </a:r>
            <a:br>
              <a:rPr lang="en-US" sz="1500" i="1" spc="-1">
                <a:solidFill>
                  <a:srgbClr val="FFFFFF"/>
                </a:solidFill>
              </a:rPr>
            </a:br>
            <a:endParaRPr lang="en-US" sz="1500" b="0" strike="noStrike" spc="-1">
              <a:solidFill>
                <a:srgbClr val="FFFFFF"/>
              </a:solidFill>
            </a:endParaRPr>
          </a:p>
          <a:p>
            <a:pPr marL="91440" indent="-90805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45000"/>
              <a:buFont typeface="Calibri" panose="020F0502020204030204" pitchFamily="34" charset="0"/>
              <a:buChar char=""/>
            </a:pPr>
            <a:r>
              <a:rPr lang="en-US" sz="1500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 </a:t>
            </a:r>
            <a:r>
              <a:rPr lang="en-US" sz="15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A USB connection for programming and basic communication</a:t>
            </a:r>
            <a:br>
              <a:rPr lang="en-US" sz="1500" spc="-1">
                <a:solidFill>
                  <a:srgbClr val="FFFFFF"/>
                </a:solidFill>
              </a:rPr>
            </a:br>
            <a:endParaRPr lang="en-US" sz="1500" b="0" strike="noStrike" spc="-1">
              <a:solidFill>
                <a:srgbClr val="FFFFFF"/>
              </a:solidFill>
            </a:endParaRPr>
          </a:p>
          <a:p>
            <a:pPr marL="91440" indent="-90805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45000"/>
              <a:buFont typeface="Calibri" panose="020F0502020204030204" pitchFamily="34" charset="0"/>
              <a:buChar char=""/>
            </a:pPr>
            <a:r>
              <a:rPr lang="en-US" sz="1500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 </a:t>
            </a:r>
            <a:r>
              <a:rPr lang="en-US" sz="15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Has a number of connections that can be wired to external electronics for gathering data or control (GPIO).</a:t>
            </a:r>
            <a:br>
              <a:rPr lang="en-US" sz="1500" spc="-1">
                <a:solidFill>
                  <a:srgbClr val="FFFFFF"/>
                </a:solidFill>
              </a:rPr>
            </a:br>
            <a:endParaRPr lang="en-US" sz="1500" b="0" strike="noStrike" spc="-1">
              <a:solidFill>
                <a:srgbClr val="FFFFFF"/>
              </a:solidFill>
            </a:endParaRPr>
          </a:p>
          <a:p>
            <a:pPr marL="91440" indent="-90805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45000"/>
              <a:buFont typeface="Calibri" panose="020F0502020204030204" pitchFamily="34" charset="0"/>
              <a:buChar char=""/>
            </a:pPr>
            <a:r>
              <a:rPr lang="en-US" sz="1500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 </a:t>
            </a:r>
            <a:r>
              <a:rPr lang="en-US" sz="15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User friendly </a:t>
            </a:r>
            <a:r>
              <a:rPr lang="en-US" sz="1500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opensource hardware, software, and tools</a:t>
            </a:r>
            <a:r>
              <a:rPr lang="en-US" sz="15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designed for learning programming and electronics</a:t>
            </a:r>
            <a:endParaRPr lang="en-US" sz="1500" b="0" strike="noStrike" spc="-1">
              <a:solidFill>
                <a:srgbClr val="FFFFFF"/>
              </a:solidFill>
            </a:endParaRPr>
          </a:p>
        </p:txBody>
      </p:sp>
      <p:sp>
        <p:nvSpPr>
          <p:cNvPr id="135" name="Rectangle 119">
            <a:extLst>
              <a:ext uri="{FF2B5EF4-FFF2-40B4-BE49-F238E27FC236}">
                <a16:creationId xmlns:a16="http://schemas.microsoft.com/office/drawing/2014/main" id="{A108754F-0BAB-43E5-8CCC-828C2FC9B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0679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" name="Picture 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CC870A5F-7A68-4D3C-8A18-B184C6C3BE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78" r="-3" b="-3"/>
          <a:stretch/>
        </p:blipFill>
        <p:spPr>
          <a:xfrm>
            <a:off x="4812161" y="-2655"/>
            <a:ext cx="3606643" cy="3358597"/>
          </a:xfrm>
          <a:prstGeom prst="rect">
            <a:avLst/>
          </a:prstGeom>
        </p:spPr>
      </p:pic>
      <p:sp>
        <p:nvSpPr>
          <p:cNvPr id="136" name="Rectangle 121">
            <a:extLst>
              <a:ext uri="{FF2B5EF4-FFF2-40B4-BE49-F238E27FC236}">
                <a16:creationId xmlns:a16="http://schemas.microsoft.com/office/drawing/2014/main" id="{6FBFE7E1-0D9B-4B97-B754-C68544879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76279" y="0"/>
            <a:ext cx="3610035" cy="33559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5" name="Picture 104"/>
          <p:cNvPicPr/>
          <p:nvPr/>
        </p:nvPicPr>
        <p:blipFill rotWithShape="1">
          <a:blip r:embed="rId3"/>
          <a:srcRect t="8028" r="2" b="31190"/>
          <a:stretch/>
        </p:blipFill>
        <p:spPr>
          <a:xfrm>
            <a:off x="4812160" y="3504904"/>
            <a:ext cx="7379840" cy="33530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10B4FF9-2C6C-4A47-A702-AA364CAF8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503" y="505819"/>
            <a:ext cx="9535509" cy="568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62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505692" y="-354301"/>
            <a:ext cx="10786909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2800" spc="-1" dirty="0">
                <a:solidFill>
                  <a:srgbClr val="000000"/>
                </a:solidFill>
                <a:latin typeface="Calibri"/>
                <a:cs typeface="Calibri"/>
              </a:rPr>
              <a:t>Do more with your ESP 8266 board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9" name="TextShape 2"/>
          <p:cNvSpPr txBox="1"/>
          <p:nvPr/>
        </p:nvSpPr>
        <p:spPr>
          <a:xfrm>
            <a:off x="505692" y="2835667"/>
            <a:ext cx="10058040" cy="2924142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cs typeface="Calibri"/>
              </a:rPr>
              <a:t>Free platform that lets you create connection between different web-service and applications</a:t>
            </a: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Stands for ‘If this, then that’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A combination of a TRIGGER and an ACTION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Examples: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If the sensor was triggered, send me a message</a:t>
            </a:r>
          </a:p>
          <a:p>
            <a:endParaRPr lang="en-US" dirty="0"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870A8E-B64C-A040-BEDB-4F426C0CD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92" y="1835483"/>
            <a:ext cx="1409700" cy="6477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1413C9-1B05-884F-9B44-DB7EDBB0B035}"/>
              </a:ext>
            </a:extLst>
          </p:cNvPr>
          <p:cNvSpPr txBox="1"/>
          <p:nvPr/>
        </p:nvSpPr>
        <p:spPr>
          <a:xfrm>
            <a:off x="5899146" y="595277"/>
            <a:ext cx="52623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Prototyping IoT with ESP8266 and IFTTT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9048109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434672" y="32560"/>
            <a:ext cx="10786909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000" spc="-1" dirty="0">
                <a:solidFill>
                  <a:srgbClr val="000000"/>
                </a:solidFill>
                <a:cs typeface="Calibri"/>
              </a:rPr>
              <a:t>Step 1: Setting Up the Components</a:t>
            </a:r>
          </a:p>
        </p:txBody>
      </p:sp>
      <p:sp>
        <p:nvSpPr>
          <p:cNvPr id="169" name="TextShape 2"/>
          <p:cNvSpPr txBox="1"/>
          <p:nvPr/>
        </p:nvSpPr>
        <p:spPr>
          <a:xfrm>
            <a:off x="505692" y="2835667"/>
            <a:ext cx="10058040" cy="2924142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cs typeface="Calibri"/>
              </a:rPr>
              <a:t>Free platform that lets you create connection between different web-service and applications</a:t>
            </a: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Stands for ‘If this, then that’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A combination of a TRIGGER and an ACTION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Examples: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If the sensor was triggered, send me a message</a:t>
            </a:r>
          </a:p>
          <a:p>
            <a:endParaRPr lang="en-US" dirty="0"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870A8E-B64C-A040-BEDB-4F426C0CD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92" y="1835483"/>
            <a:ext cx="140970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93811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434672" y="32560"/>
            <a:ext cx="11757328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Step 2: Getting Your Personal Key and Create Recipe</a:t>
            </a:r>
          </a:p>
        </p:txBody>
      </p:sp>
      <p:sp>
        <p:nvSpPr>
          <p:cNvPr id="169" name="TextShape 2"/>
          <p:cNvSpPr txBox="1"/>
          <p:nvPr/>
        </p:nvSpPr>
        <p:spPr>
          <a:xfrm>
            <a:off x="505692" y="2835667"/>
            <a:ext cx="10058040" cy="2924142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cs typeface="Calibri"/>
              </a:rPr>
              <a:t>Free platform that lets you create connection between different web-service and applications</a:t>
            </a: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Stands for ‘If this, then that’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A combination of a TRIGGER and an ACTION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Examples: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If the sensor was triggered, send me a message</a:t>
            </a:r>
          </a:p>
          <a:p>
            <a:endParaRPr lang="en-US" dirty="0"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870A8E-B64C-A040-BEDB-4F426C0CD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92" y="1835483"/>
            <a:ext cx="140970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14152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434672" y="32560"/>
            <a:ext cx="10786909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Get Started with </a:t>
            </a:r>
          </a:p>
        </p:txBody>
      </p:sp>
      <p:sp>
        <p:nvSpPr>
          <p:cNvPr id="169" name="TextShape 2"/>
          <p:cNvSpPr txBox="1"/>
          <p:nvPr/>
        </p:nvSpPr>
        <p:spPr>
          <a:xfrm>
            <a:off x="505692" y="1899138"/>
            <a:ext cx="10058040" cy="3860671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Create an account on </a:t>
            </a:r>
            <a:r>
              <a:rPr lang="en-US" dirty="0">
                <a:hlinkClick r:id="rId2"/>
              </a:rPr>
              <a:t>https://ifttt.com/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Create an IFTTT Webhook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C666ED-5AD9-1E48-8AD1-FF2032ED99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9862" y="757780"/>
            <a:ext cx="140970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30350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55692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b="0" strike="noStrike" spc="-49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Glossary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1097280" y="1845720"/>
            <a:ext cx="10058040" cy="4023000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pPr marL="285750" indent="-285750">
              <a:buFont typeface="Arial"/>
              <a:buChar char="•"/>
            </a:pPr>
            <a:r>
              <a:rPr lang="en-US" sz="2000"/>
              <a:t>Analog: An input or output that can send or receive a range of values</a:t>
            </a:r>
            <a:endParaRPr lang="en-US" sz="2000" spc="-1"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2000" spc="-1">
              <a:solidFill>
                <a:srgbClr val="404040"/>
              </a:solidFill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/>
              <a:t>Digital: An input our</a:t>
            </a:r>
            <a:r>
              <a:rPr lang="en-US" sz="2000">
                <a:cs typeface="Calibri"/>
              </a:rPr>
              <a:t> output that can send or receive a value of 0 or 1 ( LOW, and HIGH )</a:t>
            </a:r>
            <a:endParaRPr lang="en-US" sz="2000" spc="-1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2000" spc="-1">
              <a:solidFill>
                <a:srgbClr val="404040"/>
              </a:solidFill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/>
              <a:t>Function</a:t>
            </a:r>
            <a:r>
              <a:rPr lang="en-US" sz="2000">
                <a:cs typeface="Calibri"/>
              </a:rPr>
              <a:t>:</a:t>
            </a:r>
            <a:r>
              <a:rPr lang="en-US" sz="2000">
                <a:solidFill>
                  <a:srgbClr val="000000"/>
                </a:solidFill>
                <a:cs typeface="Calibri"/>
              </a:rPr>
              <a:t> </a:t>
            </a:r>
            <a:r>
              <a:rPr lang="en-US" sz="2000" spc="-1">
                <a:solidFill>
                  <a:srgbClr val="404040"/>
                </a:solidFill>
                <a:cs typeface="Calibri"/>
              </a:rPr>
              <a:t>A defined section of code that executes a specific task.</a:t>
            </a:r>
          </a:p>
          <a:p>
            <a:endParaRPr lang="en-US" sz="2000" spc="-1">
              <a:solidFill>
                <a:srgbClr val="40404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000"/>
              <a:t>Ground:</a:t>
            </a:r>
            <a:r>
              <a:rPr lang="en-US" sz="2000">
                <a:solidFill>
                  <a:srgbClr val="000000"/>
                </a:solidFill>
                <a:cs typeface="Calibri"/>
              </a:rPr>
              <a:t> </a:t>
            </a:r>
            <a:r>
              <a:rPr lang="en-US" sz="2000" spc="-1">
                <a:solidFill>
                  <a:srgbClr val="404040"/>
                </a:solidFill>
                <a:cs typeface="Calibri"/>
              </a:rPr>
              <a:t>The point of a circuit where there is 0 potential electrical energy. Without a ground, electricity will not have a place to flow in a circuit.</a:t>
            </a:r>
          </a:p>
          <a:p>
            <a:pPr marL="285750" indent="-285750">
              <a:buFont typeface="Arial"/>
              <a:buChar char="•"/>
            </a:pPr>
            <a:endParaRPr lang="en-US" sz="2000" spc="-1">
              <a:solidFill>
                <a:srgbClr val="404040"/>
              </a:solidFill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/>
              <a:t>Serial monitor : </a:t>
            </a:r>
            <a:r>
              <a:rPr lang="en-US" sz="2000" spc="-1">
                <a:solidFill>
                  <a:srgbClr val="404040"/>
                </a:solidFill>
                <a:cs typeface="Calibri"/>
              </a:rPr>
              <a:t>A tool used to communicate with the Arduino board via the USB Serial port. </a:t>
            </a:r>
            <a:endParaRPr lang="en-US" sz="2000"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000" spc="-1">
              <a:solidFill>
                <a:srgbClr val="404040"/>
              </a:solidFill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000" spc="-1">
              <a:solidFill>
                <a:srgbClr val="404040"/>
              </a:solidFill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000" spc="-1">
              <a:solidFill>
                <a:srgbClr val="404040"/>
              </a:solidFill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000" spc="-1">
              <a:solidFill>
                <a:srgbClr val="404040"/>
              </a:solidFill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000" spc="-1">
              <a:solidFill>
                <a:srgbClr val="404040"/>
              </a:solidFill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000" spc="-1">
              <a:solidFill>
                <a:srgbClr val="404040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6645602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b="0" strike="noStrike" spc="-49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Links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1097280" y="1845720"/>
            <a:ext cx="10058040" cy="4023000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r>
              <a:rPr lang="en-US" sz="2000" spc="-1" dirty="0">
                <a:solidFill>
                  <a:srgbClr val="000000"/>
                </a:solidFill>
                <a:latin typeface="Calibri"/>
                <a:cs typeface="Calibri"/>
                <a:hlinkClick r:id="rId2"/>
              </a:rPr>
              <a:t>https://www.arduino.cc/en/Main/Software</a:t>
            </a:r>
            <a:r>
              <a:rPr lang="en-US" sz="2000" spc="-1" dirty="0">
                <a:cs typeface="Calibri"/>
              </a:rPr>
              <a:t> - The official Arduino IDE</a:t>
            </a:r>
            <a:endParaRPr lang="en-US" dirty="0">
              <a:cs typeface="Calibri"/>
            </a:endParaRPr>
          </a:p>
          <a:p>
            <a:endParaRPr lang="en-US" sz="2000" spc="-1" dirty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lang="en-US" sz="20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3"/>
              </a:rPr>
              <a:t>https://www.makerspaces.com/arduino-uno-tutorial-beginners/</a:t>
            </a: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 - Arduino Beginner tutorial(s)</a:t>
            </a:r>
            <a:endParaRPr lang="en-US" sz="2000" b="0" strike="noStrike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 dirty="0">
              <a:latin typeface="Calibri"/>
              <a:cs typeface="Calibri"/>
            </a:endParaRPr>
          </a:p>
          <a:p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  <a:hlinkClick r:id="rId4"/>
              </a:rPr>
              <a:t>https://www.makeuseof.com/tag/getting-started-with-arduino-a-beginners-guide/</a:t>
            </a:r>
            <a:endParaRPr lang="en-US" dirty="0"/>
          </a:p>
          <a:p>
            <a:endParaRPr lang="en-US" sz="2000" spc="-1" dirty="0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r>
              <a:rPr lang="en-US" sz="20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5"/>
              </a:rPr>
              <a:t>https://www.arduino.cc/en/tutorial/links</a:t>
            </a: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 - More Arduino programming links</a:t>
            </a:r>
            <a:endParaRPr lang="en-US" sz="2000" b="0" strike="noStrike" spc="-1" dirty="0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lang="en-US" sz="2000" spc="-1" dirty="0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r>
              <a:rPr lang="en-US" sz="20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6"/>
              </a:rPr>
              <a:t>http://www.oddwires.com/arduino-project-ideas/</a:t>
            </a: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 - Arduino Project Ideas</a:t>
            </a:r>
            <a:endParaRPr lang="en-US" sz="2000" b="0" strike="noStrike" spc="-1" dirty="0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lang="en-US" sz="2000" b="0" strike="noStrike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r>
              <a:rPr lang="en-US" sz="2000" spc="-1" dirty="0">
                <a:solidFill>
                  <a:srgbClr val="000000"/>
                </a:solidFill>
                <a:latin typeface="Calibri"/>
                <a:cs typeface="Calibri"/>
                <a:hlinkClick r:id="rId7"/>
              </a:rPr>
              <a:t>https://www.hackster.io/Aritro/getting-started-with-esp-nodemcu-using-arduinoide-aa7267</a:t>
            </a:r>
            <a:endParaRPr lang="en-US" dirty="0">
              <a:cs typeface="Calibri"/>
            </a:endParaRPr>
          </a:p>
          <a:p>
            <a:endParaRPr lang="en-US" sz="2000" spc="-1" dirty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lang="en-US" sz="2000" spc="-1" dirty="0">
                <a:solidFill>
                  <a:srgbClr val="000000"/>
                </a:solidFill>
                <a:latin typeface="Calibri"/>
                <a:cs typeface="Calibri"/>
                <a:hlinkClick r:id="rId8"/>
              </a:rPr>
              <a:t>https://github.com/greymattr/dvxBootcamp</a:t>
            </a:r>
            <a:endParaRPr lang="en-US" dirty="0"/>
          </a:p>
          <a:p>
            <a:endParaRPr lang="en-US" sz="2000" spc="-1" dirty="0">
              <a:solidFill>
                <a:srgbClr val="000000"/>
              </a:solidFill>
              <a:latin typeface="Calibri"/>
              <a:cs typeface="Calibri"/>
            </a:endParaRPr>
          </a:p>
          <a:p>
            <a:endParaRPr lang="en-US" sz="2000" spc="-1" dirty="0">
              <a:solidFill>
                <a:srgbClr val="000000"/>
              </a:solidFill>
              <a:latin typeface="Calibri"/>
              <a:cs typeface="Calibri"/>
            </a:endParaRPr>
          </a:p>
          <a:p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587646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1066388" y="152695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spc="-49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Further Reading</a:t>
            </a:r>
            <a:endParaRPr lang="en-US" sz="4800" b="0" strike="noStrike" spc="-49">
              <a:solidFill>
                <a:srgbClr val="404040"/>
              </a:solidFill>
              <a:latin typeface="Calibri Light"/>
              <a:cs typeface="Calibri Light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5257388" y="1145504"/>
            <a:ext cx="2623392" cy="388055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r>
              <a:rPr lang="en-US" sz="2000" spc="-1">
                <a:solidFill>
                  <a:srgbClr val="404040"/>
                </a:solidFill>
                <a:latin typeface="Calibri"/>
                <a:cs typeface="Calibri"/>
              </a:rPr>
              <a:t>For Absolute Begineers</a:t>
            </a:r>
            <a:br>
              <a:rPr lang="en-US" sz="2000" spc="-1">
                <a:solidFill>
                  <a:srgbClr val="404040"/>
                </a:solidFill>
                <a:latin typeface="Calibri"/>
                <a:cs typeface="Calibri"/>
              </a:rPr>
            </a:br>
            <a:endParaRPr lang="en-US" sz="2000" b="0" strike="noStrike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b="0" strike="noStrike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A0BFFB-B57D-4F46-83C4-5C62C629A278}"/>
              </a:ext>
            </a:extLst>
          </p:cNvPr>
          <p:cNvSpPr txBox="1"/>
          <p:nvPr/>
        </p:nvSpPr>
        <p:spPr>
          <a:xfrm>
            <a:off x="4396947" y="1923535"/>
            <a:ext cx="6096000" cy="95410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/>
              <a:t>Getting Started with Arduino: The Open Source Electronics Prototyping Platform</a:t>
            </a: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FB41DCC2-D7B0-4584-98E1-52F848F24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078" y="1948248"/>
            <a:ext cx="2486383" cy="38573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25C7A7-8677-47E8-8E70-EA62AB2A4075}"/>
              </a:ext>
            </a:extLst>
          </p:cNvPr>
          <p:cNvSpPr txBox="1"/>
          <p:nvPr/>
        </p:nvSpPr>
        <p:spPr>
          <a:xfrm>
            <a:off x="4499918" y="3097427"/>
            <a:ext cx="4139515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111111"/>
                </a:solidFill>
                <a:latin typeface="Amazon Ember"/>
              </a:rPr>
              <a:t>by </a:t>
            </a:r>
            <a:r>
              <a:rPr lang="en-US">
                <a:solidFill>
                  <a:srgbClr val="0066C0"/>
                </a:solidFill>
                <a:latin typeface="Amazon Ember"/>
                <a:hlinkClick r:id="rId3"/>
              </a:rPr>
              <a:t>Massimo Banzi</a:t>
            </a:r>
            <a:r>
              <a:rPr lang="en-US">
                <a:solidFill>
                  <a:srgbClr val="111111"/>
                </a:solidFill>
                <a:latin typeface="Amazon Ember"/>
              </a:rPr>
              <a:t> </a:t>
            </a:r>
            <a:r>
              <a:rPr lang="en-US">
                <a:solidFill>
                  <a:srgbClr val="555555"/>
                </a:solidFill>
                <a:latin typeface="Amazon Ember"/>
              </a:rPr>
              <a:t>, </a:t>
            </a:r>
            <a:r>
              <a:rPr lang="en-US">
                <a:solidFill>
                  <a:srgbClr val="0066C0"/>
                </a:solidFill>
                <a:latin typeface="Amazon Ember"/>
                <a:hlinkClick r:id="rId4"/>
              </a:rPr>
              <a:t>Michael Shiloh</a:t>
            </a:r>
            <a:endParaRPr lang="en-US">
              <a:solidFill>
                <a:srgbClr val="111111"/>
              </a:solidFill>
              <a:latin typeface="Amazon Ember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7AE1AF-A457-4A61-9C19-BD9DBA2763BA}"/>
              </a:ext>
            </a:extLst>
          </p:cNvPr>
          <p:cNvSpPr txBox="1"/>
          <p:nvPr/>
        </p:nvSpPr>
        <p:spPr>
          <a:xfrm>
            <a:off x="4497859" y="3818237"/>
            <a:ext cx="6944497" cy="92333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This is a beginner friendly book written based on the </a:t>
            </a:r>
            <a:r>
              <a:rPr lang="en-US">
                <a:cs typeface="Calibri"/>
              </a:rPr>
              <a:t>platforms's cofounder Massimo Banzi's expensive experience in teaching, using and building Ardunio</a:t>
            </a:r>
          </a:p>
        </p:txBody>
      </p:sp>
    </p:spTree>
    <p:extLst>
      <p:ext uri="{BB962C8B-B14F-4D97-AF65-F5344CB8AC3E}">
        <p14:creationId xmlns:p14="http://schemas.microsoft.com/office/powerpoint/2010/main" val="309361883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spc="-49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Further Reading</a:t>
            </a:r>
            <a:endParaRPr lang="en-US" sz="4800" b="0" strike="noStrike" spc="-49">
              <a:solidFill>
                <a:srgbClr val="404040"/>
              </a:solidFill>
              <a:latin typeface="Calibri Light"/>
              <a:cs typeface="Calibri Light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5370658" y="1279369"/>
            <a:ext cx="3210338" cy="357163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r>
              <a:rPr lang="en-US" sz="2000" spc="-1">
                <a:solidFill>
                  <a:srgbClr val="404040"/>
                </a:solidFill>
                <a:latin typeface="Calibri"/>
                <a:cs typeface="Calibri"/>
              </a:rPr>
              <a:t>Take your skill to the next level</a:t>
            </a:r>
            <a:endParaRPr lang="en-US" sz="2000" b="0" strike="noStrike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b="0" strike="noStrike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E1AAF8-488C-470B-AAF7-2DB74E5AA246}"/>
              </a:ext>
            </a:extLst>
          </p:cNvPr>
          <p:cNvSpPr txBox="1"/>
          <p:nvPr/>
        </p:nvSpPr>
        <p:spPr>
          <a:xfrm>
            <a:off x="4396946" y="2067697"/>
            <a:ext cx="6384324" cy="83099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111111"/>
                </a:solidFill>
                <a:latin typeface="Calibri"/>
                <a:cs typeface="Calibri"/>
              </a:rPr>
              <a:t>Programming Arduino Next Steps: Going Further with Sketches</a:t>
            </a:r>
          </a:p>
        </p:txBody>
      </p:sp>
      <p:pic>
        <p:nvPicPr>
          <p:cNvPr id="4" name="Picture 4" descr="A circuit board&#10;&#10;Description generated with very high confidence">
            <a:extLst>
              <a:ext uri="{FF2B5EF4-FFF2-40B4-BE49-F238E27FC236}">
                <a16:creationId xmlns:a16="http://schemas.microsoft.com/office/drawing/2014/main" id="{7FCCB4E1-A109-41D1-8B7E-04696E18C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27" y="2167452"/>
            <a:ext cx="2457707" cy="37793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96BCA16-C8D5-4693-BFDF-D50CAE4AA663}"/>
              </a:ext>
            </a:extLst>
          </p:cNvPr>
          <p:cNvSpPr txBox="1"/>
          <p:nvPr/>
        </p:nvSpPr>
        <p:spPr>
          <a:xfrm>
            <a:off x="4427838" y="2994454"/>
            <a:ext cx="60960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111111"/>
                </a:solidFill>
                <a:latin typeface="Amazon Ember"/>
              </a:rPr>
              <a:t>by </a:t>
            </a:r>
            <a:r>
              <a:rPr lang="en-US">
                <a:solidFill>
                  <a:srgbClr val="0066C0"/>
                </a:solidFill>
                <a:latin typeface="Amazon Ember"/>
                <a:hlinkClick r:id="rId3"/>
              </a:rPr>
              <a:t>Simon Monk</a:t>
            </a:r>
            <a:r>
              <a:rPr lang="en-US">
                <a:solidFill>
                  <a:srgbClr val="111111"/>
                </a:solidFill>
                <a:latin typeface="Amazon Ember"/>
              </a:rPr>
              <a:t>  </a:t>
            </a:r>
            <a:endParaRPr lang="en-US">
              <a:solidFill>
                <a:srgbClr val="555555"/>
              </a:solidFill>
              <a:latin typeface="Amazon Ember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B76A9F-90AD-4CFB-968E-DDC0C97FBEAE}"/>
              </a:ext>
            </a:extLst>
          </p:cNvPr>
          <p:cNvSpPr txBox="1"/>
          <p:nvPr/>
        </p:nvSpPr>
        <p:spPr>
          <a:xfrm>
            <a:off x="4427838" y="3509319"/>
            <a:ext cx="6096000" cy="230832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333333"/>
                </a:solidFill>
                <a:latin typeface="Arial"/>
                <a:cs typeface="Arial"/>
              </a:rPr>
              <a:t>Learn advanced Arduino programming techniques, including how to:</a:t>
            </a:r>
          </a:p>
          <a:p>
            <a:endParaRPr lang="en-US">
              <a:solidFill>
                <a:srgbClr val="333333"/>
              </a:solidFill>
              <a:latin typeface="Arial"/>
              <a:cs typeface="Arial"/>
            </a:endParaRPr>
          </a:p>
          <a:p>
            <a:pPr>
              <a:buChar char="•"/>
            </a:pPr>
            <a:r>
              <a:rPr lang="en-US">
                <a:solidFill>
                  <a:srgbClr val="333333"/>
                </a:solidFill>
                <a:latin typeface="Arial"/>
                <a:cs typeface="Arial"/>
              </a:rPr>
              <a:t>Program Arduino for the Internet</a:t>
            </a:r>
          </a:p>
          <a:p>
            <a:pPr>
              <a:buChar char="•"/>
            </a:pPr>
            <a:r>
              <a:rPr lang="en-US">
                <a:solidFill>
                  <a:srgbClr val="333333"/>
                </a:solidFill>
                <a:latin typeface="Arial"/>
                <a:cs typeface="Arial"/>
              </a:rPr>
              <a:t>Maximizing serial communications</a:t>
            </a:r>
          </a:p>
          <a:p>
            <a:pPr>
              <a:buChar char="•"/>
            </a:pPr>
            <a:r>
              <a:rPr lang="en-US">
                <a:solidFill>
                  <a:srgbClr val="333333"/>
                </a:solidFill>
                <a:latin typeface="Arial"/>
                <a:cs typeface="Arial"/>
              </a:rPr>
              <a:t>Managing memory</a:t>
            </a:r>
          </a:p>
          <a:p>
            <a:pPr>
              <a:buChar char="•"/>
            </a:pPr>
            <a:r>
              <a:rPr lang="en-US">
                <a:solidFill>
                  <a:srgbClr val="333333"/>
                </a:solidFill>
                <a:latin typeface="Arial"/>
                <a:cs typeface="Arial"/>
              </a:rPr>
              <a:t>Performing dinital signal processing</a:t>
            </a:r>
          </a:p>
          <a:p>
            <a:pPr>
              <a:buChar char="•"/>
            </a:pPr>
            <a:r>
              <a:rPr lang="en-US">
                <a:solidFill>
                  <a:srgbClr val="333333"/>
                </a:solidFill>
                <a:latin typeface="Arial"/>
                <a:cs typeface="Arial"/>
              </a:rPr>
              <a:t>Create and release your own code library</a:t>
            </a:r>
          </a:p>
        </p:txBody>
      </p:sp>
    </p:spTree>
    <p:extLst>
      <p:ext uri="{BB962C8B-B14F-4D97-AF65-F5344CB8AC3E}">
        <p14:creationId xmlns:p14="http://schemas.microsoft.com/office/powerpoint/2010/main" val="335685678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3240" y="6400800"/>
            <a:ext cx="1218852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" name="CustomShape 2"/>
          <p:cNvSpPr/>
          <p:nvPr/>
        </p:nvSpPr>
        <p:spPr>
          <a:xfrm>
            <a:off x="0" y="6334200"/>
            <a:ext cx="12188520" cy="63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8" name="Line 3"/>
          <p:cNvSpPr/>
          <p:nvPr/>
        </p:nvSpPr>
        <p:spPr>
          <a:xfrm>
            <a:off x="1207440" y="4343400"/>
            <a:ext cx="987552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CustomShape 4"/>
          <p:cNvSpPr/>
          <p:nvPr/>
        </p:nvSpPr>
        <p:spPr>
          <a:xfrm>
            <a:off x="0" y="0"/>
            <a:ext cx="12191760" cy="63338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CustomShape 5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1" name="CustomShape 6"/>
          <p:cNvSpPr/>
          <p:nvPr/>
        </p:nvSpPr>
        <p:spPr>
          <a:xfrm>
            <a:off x="0" y="6334200"/>
            <a:ext cx="12191760" cy="6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" name="Line 7"/>
          <p:cNvSpPr/>
          <p:nvPr/>
        </p:nvSpPr>
        <p:spPr>
          <a:xfrm>
            <a:off x="8209080" y="4343400"/>
            <a:ext cx="3200400" cy="360"/>
          </a:xfrm>
          <a:prstGeom prst="line">
            <a:avLst/>
          </a:prstGeom>
          <a:ln w="6480">
            <a:solidFill>
              <a:schemeClr val="tx2">
                <a:alpha val="9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3" name="Content Placeholder 3"/>
          <p:cNvPicPr/>
          <p:nvPr/>
        </p:nvPicPr>
        <p:blipFill>
          <a:blip r:embed="rId2"/>
          <a:stretch/>
        </p:blipFill>
        <p:spPr>
          <a:xfrm>
            <a:off x="418395" y="208759"/>
            <a:ext cx="6911809" cy="5973830"/>
          </a:xfrm>
          <a:prstGeom prst="rect">
            <a:avLst/>
          </a:prstGeom>
          <a:ln>
            <a:noFill/>
          </a:ln>
        </p:spPr>
      </p:pic>
      <p:sp>
        <p:nvSpPr>
          <p:cNvPr id="114" name="TextShape 8"/>
          <p:cNvSpPr txBox="1"/>
          <p:nvPr/>
        </p:nvSpPr>
        <p:spPr>
          <a:xfrm>
            <a:off x="8141040" y="639000"/>
            <a:ext cx="3401640" cy="36856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6600" b="0" strike="noStrike" spc="-49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Meet Arduino Uno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spc="-49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Further Reading</a:t>
            </a:r>
            <a:endParaRPr lang="en-US" sz="4800" b="0" strike="noStrike" spc="-49">
              <a:solidFill>
                <a:srgbClr val="404040"/>
              </a:solidFill>
              <a:latin typeface="Calibri Light"/>
              <a:cs typeface="Calibri Light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5370658" y="1279369"/>
            <a:ext cx="3210338" cy="357163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r>
              <a:rPr lang="en-US" sz="2000" spc="-1">
                <a:solidFill>
                  <a:srgbClr val="404040"/>
                </a:solidFill>
                <a:latin typeface="Calibri"/>
                <a:cs typeface="Calibri"/>
              </a:rPr>
              <a:t>Take your skill to the next level</a:t>
            </a:r>
            <a:endParaRPr lang="en-US" sz="2000" b="0" strike="noStrike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b="0" strike="noStrike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E1AAF8-488C-470B-AAF7-2DB74E5AA246}"/>
              </a:ext>
            </a:extLst>
          </p:cNvPr>
          <p:cNvSpPr txBox="1"/>
          <p:nvPr/>
        </p:nvSpPr>
        <p:spPr>
          <a:xfrm>
            <a:off x="4396946" y="2067697"/>
            <a:ext cx="6384324" cy="83099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0000"/>
                </a:solidFill>
              </a:rPr>
              <a:t>Electronics from the Ground Up: Learn by Hacking, Designing, and Inventing</a:t>
            </a:r>
            <a:endParaRPr lang="en-US" sz="24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6BCA16-C8D5-4693-BFDF-D50CAE4AA663}"/>
              </a:ext>
            </a:extLst>
          </p:cNvPr>
          <p:cNvSpPr txBox="1"/>
          <p:nvPr/>
        </p:nvSpPr>
        <p:spPr>
          <a:xfrm>
            <a:off x="4427838" y="2994454"/>
            <a:ext cx="60960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000000"/>
                </a:solidFill>
                <a:latin typeface="Amazon Ember"/>
              </a:rPr>
              <a:t>by </a:t>
            </a:r>
            <a:r>
              <a:rPr lang="en-US">
                <a:solidFill>
                  <a:srgbClr val="000000"/>
                </a:solidFill>
                <a:latin typeface="Amazon Ember"/>
                <a:hlinkClick r:id="rId2"/>
              </a:rPr>
              <a:t>Ronald Quan</a:t>
            </a:r>
            <a:r>
              <a:rPr lang="en-US">
                <a:solidFill>
                  <a:srgbClr val="000000"/>
                </a:solidFill>
                <a:latin typeface="Amazon Ember"/>
              </a:rPr>
              <a:t>  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B76A9F-90AD-4CFB-968E-DDC0C97FBEAE}"/>
              </a:ext>
            </a:extLst>
          </p:cNvPr>
          <p:cNvSpPr txBox="1"/>
          <p:nvPr/>
        </p:nvSpPr>
        <p:spPr>
          <a:xfrm>
            <a:off x="4427838" y="3509319"/>
            <a:ext cx="6096000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000000"/>
                </a:solidFill>
                <a:latin typeface="Arial"/>
                <a:cs typeface="Arial"/>
              </a:rPr>
              <a:t>Guides you through step-by-step experiments that reveal how electronic circuits function.</a:t>
            </a:r>
            <a:endParaRPr lang="en-US">
              <a:latin typeface="Arial"/>
              <a:cs typeface="Arial"/>
            </a:endParaRPr>
          </a:p>
        </p:txBody>
      </p:sp>
      <p:pic>
        <p:nvPicPr>
          <p:cNvPr id="3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249CE10-C814-452C-AF02-325C35780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535" y="2178675"/>
            <a:ext cx="2743200" cy="344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2923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spc="-49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Further Reading</a:t>
            </a:r>
            <a:endParaRPr lang="en-US" sz="4800" b="0" strike="noStrike" spc="-49">
              <a:solidFill>
                <a:srgbClr val="404040"/>
              </a:solidFill>
              <a:latin typeface="Calibri Light"/>
              <a:cs typeface="Calibri Light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5288280" y="1310261"/>
            <a:ext cx="1861392" cy="429244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r>
              <a:rPr lang="en-US" sz="2000" spc="-1">
                <a:solidFill>
                  <a:srgbClr val="404040"/>
                </a:solidFill>
                <a:latin typeface="Calibri"/>
                <a:cs typeface="Calibri"/>
              </a:rPr>
              <a:t>Fun project ideas</a:t>
            </a:r>
            <a:endParaRPr lang="en-US" sz="2000" b="0" strike="noStrike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b="0" strike="noStrike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</p:txBody>
      </p:sp>
      <p:pic>
        <p:nvPicPr>
          <p:cNvPr id="2" name="Picture 2" descr="A close up of text on a black background&#10;&#10;Description generated with high confidence">
            <a:extLst>
              <a:ext uri="{FF2B5EF4-FFF2-40B4-BE49-F238E27FC236}">
                <a16:creationId xmlns:a16="http://schemas.microsoft.com/office/drawing/2014/main" id="{5C1442A4-5FAC-4708-A000-8C0E0FBB4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616" y="2102316"/>
            <a:ext cx="2743200" cy="36213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064486-C5E5-4DAE-8565-AFE8734E1C28}"/>
              </a:ext>
            </a:extLst>
          </p:cNvPr>
          <p:cNvSpPr txBox="1"/>
          <p:nvPr/>
        </p:nvSpPr>
        <p:spPr>
          <a:xfrm>
            <a:off x="4417540" y="2098589"/>
            <a:ext cx="6096000" cy="83099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111111"/>
                </a:solidFill>
                <a:latin typeface="Calibri"/>
                <a:cs typeface="Calibri"/>
              </a:rPr>
              <a:t>Arduino Workshop: A Hands-On Introduction with 65 Projects </a:t>
            </a:r>
            <a:endParaRPr lang="en-US" sz="2400">
              <a:solidFill>
                <a:srgbClr val="555555"/>
              </a:solidFill>
              <a:latin typeface="Calibri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C45D9E-AFBF-49F3-AD9C-44441CCD0C15}"/>
              </a:ext>
            </a:extLst>
          </p:cNvPr>
          <p:cNvSpPr txBox="1"/>
          <p:nvPr/>
        </p:nvSpPr>
        <p:spPr>
          <a:xfrm>
            <a:off x="4448432" y="3107724"/>
            <a:ext cx="60960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111111"/>
                </a:solidFill>
                <a:latin typeface="Amazon Ember"/>
              </a:rPr>
              <a:t>by </a:t>
            </a:r>
            <a:r>
              <a:rPr lang="en-US">
                <a:solidFill>
                  <a:srgbClr val="0066C0"/>
                </a:solidFill>
                <a:latin typeface="Amazon Ember"/>
                <a:hlinkClick r:id="rId3"/>
              </a:rPr>
              <a:t>John Boxall</a:t>
            </a:r>
            <a:r>
              <a:rPr lang="en-US">
                <a:solidFill>
                  <a:srgbClr val="111111"/>
                </a:solidFill>
                <a:latin typeface="Amazon Ember"/>
              </a:rPr>
              <a:t> </a:t>
            </a:r>
            <a:endParaRPr lang="en-US">
              <a:solidFill>
                <a:srgbClr val="555555"/>
              </a:solidFill>
              <a:latin typeface="Amazon Ember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550458-FB05-4163-B17B-53A3D10ADF96}"/>
              </a:ext>
            </a:extLst>
          </p:cNvPr>
          <p:cNvSpPr txBox="1"/>
          <p:nvPr/>
        </p:nvSpPr>
        <p:spPr>
          <a:xfrm>
            <a:off x="4479325" y="3653481"/>
            <a:ext cx="6096000" cy="230832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333333"/>
                </a:solidFill>
                <a:latin typeface="Calibri"/>
                <a:cs typeface="Calibri"/>
              </a:rPr>
              <a:t>Among the book's 65 projects are useful devices like:</a:t>
            </a:r>
            <a:endParaRPr lang="en-US">
              <a:solidFill>
                <a:srgbClr val="000000"/>
              </a:solidFill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333333"/>
                </a:solidFill>
                <a:latin typeface="Calibri"/>
                <a:cs typeface="Calibri"/>
              </a:rPr>
              <a:t>A digital thermometer that charts temperature changes on an LCD</a:t>
            </a:r>
            <a:endParaRPr lang="en-US">
              <a:solidFill>
                <a:srgbClr val="000000"/>
              </a:solidFill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333333"/>
                </a:solidFill>
                <a:latin typeface="Calibri"/>
                <a:cs typeface="Calibri"/>
              </a:rPr>
              <a:t>A GPS logger that records data from your travels, which can be displayed on Google Maps</a:t>
            </a:r>
            <a:endParaRPr lang="en-US">
              <a:solidFill>
                <a:srgbClr val="000000"/>
              </a:solidFill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333333"/>
                </a:solidFill>
                <a:latin typeface="Calibri"/>
                <a:cs typeface="Calibri"/>
              </a:rPr>
              <a:t>A handy tester that lets you check the voltage of any single-cell battery</a:t>
            </a:r>
            <a:endParaRPr lang="en-US">
              <a:solidFill>
                <a:srgbClr val="000000"/>
              </a:solidFill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333333"/>
                </a:solidFill>
                <a:latin typeface="Calibri"/>
                <a:cs typeface="Calibri"/>
              </a:rPr>
              <a:t>A keypad-controlled lock that requires a secret code to open</a:t>
            </a:r>
            <a:endParaRPr 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5358008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spc="-49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Further Reading</a:t>
            </a:r>
            <a:endParaRPr lang="en-US" sz="4800" b="0" strike="noStrike" spc="-49">
              <a:solidFill>
                <a:srgbClr val="404040"/>
              </a:solidFill>
              <a:latin typeface="Calibri Light"/>
              <a:cs typeface="Calibri Light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5288280" y="1310261"/>
            <a:ext cx="4718892" cy="429244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r>
              <a:rPr lang="en-US" sz="2000" spc="-1">
                <a:solidFill>
                  <a:srgbClr val="404040"/>
                </a:solidFill>
                <a:latin typeface="Calibri"/>
                <a:cs typeface="Calibri"/>
              </a:rPr>
              <a:t>All about circuits and electrical components</a:t>
            </a:r>
            <a:endParaRPr lang="en-US" sz="2000" b="0" strike="noStrike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b="0" strike="noStrike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064486-C5E5-4DAE-8565-AFE8734E1C28}"/>
              </a:ext>
            </a:extLst>
          </p:cNvPr>
          <p:cNvSpPr txBox="1"/>
          <p:nvPr/>
        </p:nvSpPr>
        <p:spPr>
          <a:xfrm>
            <a:off x="4417540" y="2098589"/>
            <a:ext cx="6096000" cy="83099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111111"/>
                </a:solidFill>
                <a:latin typeface="Calibri"/>
                <a:cs typeface="Calibri"/>
              </a:rPr>
              <a:t>Make:</a:t>
            </a:r>
            <a:endParaRPr lang="en-US"/>
          </a:p>
          <a:p>
            <a:r>
              <a:rPr lang="en-US" sz="2400" b="1">
                <a:solidFill>
                  <a:srgbClr val="111111"/>
                </a:solidFill>
                <a:latin typeface="Calibri"/>
                <a:cs typeface="Calibri"/>
              </a:rPr>
              <a:t>Electronics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C45D9E-AFBF-49F3-AD9C-44441CCD0C15}"/>
              </a:ext>
            </a:extLst>
          </p:cNvPr>
          <p:cNvSpPr txBox="1"/>
          <p:nvPr/>
        </p:nvSpPr>
        <p:spPr>
          <a:xfrm>
            <a:off x="4448432" y="3107724"/>
            <a:ext cx="60960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111111"/>
                </a:solidFill>
                <a:latin typeface="Amazon Ember"/>
              </a:rPr>
              <a:t>by </a:t>
            </a:r>
            <a:r>
              <a:rPr lang="en-US" b="1">
                <a:solidFill>
                  <a:schemeClr val="accent2"/>
                </a:solidFill>
                <a:latin typeface="Amazon Ember"/>
              </a:rPr>
              <a:t>Charles Platt</a:t>
            </a:r>
            <a:r>
              <a:rPr lang="en-US">
                <a:solidFill>
                  <a:srgbClr val="111111"/>
                </a:solidFill>
                <a:latin typeface="Amazon Ember"/>
              </a:rPr>
              <a:t> </a:t>
            </a:r>
            <a:endParaRPr lang="en-US">
              <a:solidFill>
                <a:srgbClr val="555555"/>
              </a:solidFill>
              <a:latin typeface="Amazon Ember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550458-FB05-4163-B17B-53A3D10ADF96}"/>
              </a:ext>
            </a:extLst>
          </p:cNvPr>
          <p:cNvSpPr txBox="1"/>
          <p:nvPr/>
        </p:nvSpPr>
        <p:spPr>
          <a:xfrm>
            <a:off x="4479325" y="3653481"/>
            <a:ext cx="6096000" cy="175432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>
                <a:solidFill>
                  <a:srgbClr val="000000"/>
                </a:solidFill>
                <a:latin typeface="Calibri"/>
                <a:cs typeface="Calibri"/>
              </a:rPr>
              <a:t>"Burn things out, mess things up-that's how you learn"</a:t>
            </a:r>
            <a:r>
              <a:rPr lang="en-US">
                <a:solidFill>
                  <a:srgbClr val="000000"/>
                </a:solidFill>
                <a:latin typeface="Calibri"/>
                <a:cs typeface="Calibri"/>
              </a:rPr>
              <a:t>.</a:t>
            </a:r>
            <a:endParaRPr lang="en-US"/>
          </a:p>
          <a:p>
            <a:endParaRPr lang="en-US">
              <a:solidFill>
                <a:srgbClr val="000000"/>
              </a:solidFill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333333"/>
                </a:solidFill>
                <a:latin typeface="Calibri"/>
                <a:cs typeface="Calibri"/>
              </a:rPr>
              <a:t>Learn about common electronic components</a:t>
            </a:r>
            <a:endParaRPr lang="en-US">
              <a:solidFill>
                <a:srgbClr val="000000"/>
              </a:solidFill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333333"/>
                </a:solidFill>
                <a:latin typeface="Calibri"/>
                <a:cs typeface="Calibri"/>
              </a:rPr>
              <a:t>Circuit design, and creation</a:t>
            </a:r>
            <a:endParaRPr lang="en-US">
              <a:solidFill>
                <a:srgbClr val="000000"/>
              </a:solidFill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333333"/>
                </a:solidFill>
                <a:latin typeface="Calibri"/>
                <a:cs typeface="Calibri"/>
              </a:rPr>
              <a:t>How to use a multimeter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333333"/>
                </a:solidFill>
                <a:latin typeface="Calibri"/>
                <a:cs typeface="Calibri"/>
              </a:rPr>
              <a:t>Learn how to use the most popular IC's in projects</a:t>
            </a:r>
          </a:p>
        </p:txBody>
      </p:sp>
      <p:pic>
        <p:nvPicPr>
          <p:cNvPr id="3" name="Picture 6" descr="A picture containing text&#10;&#10;Description generated with high confidence">
            <a:extLst>
              <a:ext uri="{FF2B5EF4-FFF2-40B4-BE49-F238E27FC236}">
                <a16:creationId xmlns:a16="http://schemas.microsoft.com/office/drawing/2014/main" id="{588B4E59-9A28-4163-9708-E61044EA9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983" y="2147900"/>
            <a:ext cx="2743200" cy="3345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80737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09706AD-4041-4E56-99A4-8EC6B3EC1E53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150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CFC9789-57F4-4B9C-ABAA-6F7C8BADC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B54F538-07DE-4652-B506-5D16E3EBBB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3D56195-A6AC-4958-8B87-F7D009353E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38B8727-D318-4B70-B353-C390602FF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B0C8367-28B6-4EF1-B182-01BEC9872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B49197-0329-4477-8516-BB376A287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Something for Everyone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A84C2-DDA9-42AE-9716-32459FC792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2371" y="2653800"/>
            <a:ext cx="3084844" cy="3335519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Font typeface="Calibri" panose="020F0502020204030204" pitchFamily="34" charset="0"/>
              <a:buChar char="•"/>
            </a:pPr>
            <a:r>
              <a:rPr lang="en-US" sz="1800">
                <a:solidFill>
                  <a:srgbClr val="FFFFFF"/>
                </a:solidFill>
              </a:rPr>
              <a:t>There are over 800 Arduino compatible boards that can be programmed with the Arduino IDE</a:t>
            </a:r>
            <a:endParaRPr lang="en-US" sz="180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sz="1800">
                <a:solidFill>
                  <a:srgbClr val="FFFFFF"/>
                </a:solidFill>
              </a:rPr>
              <a:t>There are several hundred 'shield', or daughter boards for adding additional functionality</a:t>
            </a:r>
            <a:endParaRPr lang="en-US" sz="180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sz="1800">
                <a:solidFill>
                  <a:srgbClr val="FFFFFF"/>
                </a:solidFill>
              </a:rPr>
              <a:t>There are countless free code examples and tutorials online for programming these devices</a:t>
            </a:r>
            <a:endParaRPr lang="en-US" sz="1800">
              <a:solidFill>
                <a:srgbClr val="FFFFFF"/>
              </a:solidFill>
              <a:cs typeface="Calibri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49E3F4C-17F5-49E4-B05F-80C6B348A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AAFE251-A247-4D1B-8696-98F6C4F01C9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278376" y="1178104"/>
            <a:ext cx="7791444" cy="481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939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b="0" strike="noStrike" spc="-49" err="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NodeMCU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1097280" y="1845720"/>
            <a:ext cx="10058040" cy="4023000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pPr marL="342900" indent="-342900">
              <a:buFont typeface="Arial"/>
              <a:buChar char="•"/>
            </a:pPr>
            <a:r>
              <a:rPr lang="en-US" sz="2000" spc="-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Arduino compatible development board with built in 2.4Ghz </a:t>
            </a:r>
            <a:r>
              <a:rPr lang="en-US" sz="2000" spc="-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Wifi</a:t>
            </a:r>
            <a:br>
              <a:rPr lang="en-US" sz="2000" spc="-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</a:b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 spc="-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C/C++ or Lua programming environment</a:t>
            </a:r>
          </a:p>
          <a:p>
            <a:pPr marL="342900" indent="-342900">
              <a:buFont typeface="Arial"/>
              <a:buChar char="•"/>
            </a:pPr>
            <a:endParaRPr lang="en-US" sz="2000" spc="-1" dirty="0">
              <a:solidFill>
                <a:schemeClr val="tx1">
                  <a:lumMod val="65000"/>
                  <a:lumOff val="35000"/>
                </a:schemeClr>
              </a:solidFill>
              <a:latin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 spc="-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"Bread board friendly"</a:t>
            </a:r>
            <a:br>
              <a:rPr lang="en-US" sz="2000" spc="-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</a:br>
            <a:endParaRPr lang="en-US" sz="2000" spc="-1" dirty="0">
              <a:solidFill>
                <a:schemeClr val="tx1">
                  <a:lumMod val="65000"/>
                  <a:lumOff val="35000"/>
                </a:schemeClr>
              </a:solidFill>
              <a:latin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 spc="-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An open source IOT platform</a:t>
            </a:r>
            <a:br>
              <a:rPr lang="en-US" sz="2000" spc="-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</a:br>
            <a:endParaRPr lang="en-US" sz="2000" spc="-1" dirty="0">
              <a:solidFill>
                <a:schemeClr val="tx1">
                  <a:lumMod val="65000"/>
                  <a:lumOff val="35000"/>
                </a:schemeClr>
              </a:solidFill>
              <a:latin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 spc="-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Low cost</a:t>
            </a:r>
          </a:p>
        </p:txBody>
      </p:sp>
      <p:pic>
        <p:nvPicPr>
          <p:cNvPr id="2" name="Picture 2" descr="NodeMCU based off of ESP8266 WiFi chip&#10;">
            <a:extLst>
              <a:ext uri="{FF2B5EF4-FFF2-40B4-BE49-F238E27FC236}">
                <a16:creationId xmlns:a16="http://schemas.microsoft.com/office/drawing/2014/main" id="{6977C4A6-6932-4416-924D-25010403C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5104" y="1844488"/>
            <a:ext cx="2743200" cy="2743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A8FFEA1-1B69-4F42-B552-0CCF72596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A3C9226-5EC8-460B-82D7-72AA994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2A90A9D-33DF-408E-BF4C-F82588935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B7D1EFAA-7858-42D7-9544-98A552ADF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B49197-0329-4477-8516-BB376A287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5053" y="1967701"/>
            <a:ext cx="4813072" cy="197262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Arduino development environment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32D669E5-C4BD-3C49-9486-BD5AC84E49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95" y="238965"/>
            <a:ext cx="4957428" cy="5972807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04961BF-6DD2-4525-8611-2B21957DB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8F34D2C8-D65B-47C7-91F2-331661DBC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0064D8A-32C8-44B3-9941-291A5A21C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44255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3240" y="6400800"/>
            <a:ext cx="1218852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CustomShape 2"/>
          <p:cNvSpPr/>
          <p:nvPr/>
        </p:nvSpPr>
        <p:spPr>
          <a:xfrm>
            <a:off x="0" y="6334200"/>
            <a:ext cx="12188520" cy="63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" name="Line 3"/>
          <p:cNvSpPr/>
          <p:nvPr/>
        </p:nvSpPr>
        <p:spPr>
          <a:xfrm>
            <a:off x="1207440" y="4343400"/>
            <a:ext cx="987552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" name="CustomShape 4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" name="Line 5"/>
          <p:cNvSpPr/>
          <p:nvPr/>
        </p:nvSpPr>
        <p:spPr>
          <a:xfrm flipV="1">
            <a:off x="1077721" y="1176300"/>
            <a:ext cx="9289598" cy="77891"/>
          </a:xfrm>
          <a:prstGeom prst="line">
            <a:avLst/>
          </a:prstGeom>
          <a:ln w="6480">
            <a:solidFill>
              <a:schemeClr val="tx2">
                <a:alpha val="9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TextShape 6"/>
          <p:cNvSpPr txBox="1"/>
          <p:nvPr/>
        </p:nvSpPr>
        <p:spPr>
          <a:xfrm>
            <a:off x="1016988" y="533934"/>
            <a:ext cx="9194896" cy="642366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000" b="0" strike="noStrike" spc="-49" dirty="0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Select Serial Port and Board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31096E-9D8D-6941-9A7C-EA5FDA2A0F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88" y="1494498"/>
            <a:ext cx="9575800" cy="520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3240" y="6400800"/>
            <a:ext cx="1218852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CustomShape 2"/>
          <p:cNvSpPr/>
          <p:nvPr/>
        </p:nvSpPr>
        <p:spPr>
          <a:xfrm>
            <a:off x="0" y="6334200"/>
            <a:ext cx="12188520" cy="63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Line 3"/>
          <p:cNvSpPr/>
          <p:nvPr/>
        </p:nvSpPr>
        <p:spPr>
          <a:xfrm>
            <a:off x="1207440" y="4343400"/>
            <a:ext cx="987552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CustomShape 5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CustomShape 6"/>
          <p:cNvSpPr/>
          <p:nvPr/>
        </p:nvSpPr>
        <p:spPr>
          <a:xfrm>
            <a:off x="0" y="6334200"/>
            <a:ext cx="12191760" cy="6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Line 7"/>
          <p:cNvSpPr/>
          <p:nvPr/>
        </p:nvSpPr>
        <p:spPr>
          <a:xfrm>
            <a:off x="8209080" y="4343400"/>
            <a:ext cx="3200400" cy="360"/>
          </a:xfrm>
          <a:prstGeom prst="line">
            <a:avLst/>
          </a:prstGeom>
          <a:ln w="6480">
            <a:solidFill>
              <a:schemeClr val="tx2">
                <a:alpha val="9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TextShape 8"/>
          <p:cNvSpPr txBox="1"/>
          <p:nvPr/>
        </p:nvSpPr>
        <p:spPr>
          <a:xfrm>
            <a:off x="8141040" y="639000"/>
            <a:ext cx="3401640" cy="36856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5400" b="0" strike="noStrike" spc="-49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Our First Program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4" name="Picture 143"/>
          <p:cNvPicPr/>
          <p:nvPr/>
        </p:nvPicPr>
        <p:blipFill>
          <a:blip r:embed="rId3"/>
          <a:stretch/>
        </p:blipFill>
        <p:spPr>
          <a:xfrm>
            <a:off x="8078040" y="274320"/>
            <a:ext cx="3351960" cy="2513160"/>
          </a:xfrm>
          <a:prstGeom prst="rect">
            <a:avLst/>
          </a:prstGeom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FBE59B-1998-46F6-ACFC-529FE3DD5295}"/>
              </a:ext>
            </a:extLst>
          </p:cNvPr>
          <p:cNvSpPr txBox="1"/>
          <p:nvPr/>
        </p:nvSpPr>
        <p:spPr>
          <a:xfrm>
            <a:off x="699477" y="5965092"/>
            <a:ext cx="10040815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hlinkClick r:id="rId4"/>
              </a:rPr>
              <a:t>https://github.com/SophiaBelkin/BelkinCodingBootcamp/blob/master/examples/blinkLED/blinkLED.ino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16D369C-8ABD-6940-94AB-73E6915645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477" y="1228198"/>
            <a:ext cx="6150275" cy="35415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Shape 1"/>
          <p:cNvSpPr txBox="1"/>
          <p:nvPr/>
        </p:nvSpPr>
        <p:spPr>
          <a:xfrm>
            <a:off x="8141040" y="639000"/>
            <a:ext cx="3401640" cy="36856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6100" b="0" strike="noStrike" spc="-49" dirty="0" err="1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NodeMCU</a:t>
            </a:r>
            <a:r>
              <a:rPr lang="en-US" sz="6100" b="0" strike="noStrike" spc="-49" dirty="0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 Pinout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67" name="Picture 2"/>
          <p:cNvPicPr/>
          <p:nvPr/>
        </p:nvPicPr>
        <p:blipFill>
          <a:blip r:embed="rId2"/>
          <a:stretch/>
        </p:blipFill>
        <p:spPr>
          <a:xfrm>
            <a:off x="891360" y="640080"/>
            <a:ext cx="6397200" cy="5053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8096</TotalTime>
  <Words>848</Words>
  <Application>Microsoft Macintosh PowerPoint</Application>
  <PresentationFormat>Widescreen</PresentationFormat>
  <Paragraphs>190</Paragraphs>
  <Slides>33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Amazon Ember</vt:lpstr>
      <vt:lpstr>Arial</vt:lpstr>
      <vt:lpstr>Calibri</vt:lpstr>
      <vt:lpstr>Calibri Light</vt:lpstr>
      <vt:lpstr>Times New Roman</vt:lpstr>
      <vt:lpstr>Retrospect</vt:lpstr>
      <vt:lpstr>PowerPoint Presentation</vt:lpstr>
      <vt:lpstr>PowerPoint Presentation</vt:lpstr>
      <vt:lpstr>PowerPoint Presentation</vt:lpstr>
      <vt:lpstr>Something for Everyone</vt:lpstr>
      <vt:lpstr>PowerPoint Presentation</vt:lpstr>
      <vt:lpstr>Arduino development environment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Sophia Lu</cp:lastModifiedBy>
  <cp:revision>19</cp:revision>
  <dcterms:modified xsi:type="dcterms:W3CDTF">2019-04-05T15:56:54Z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15.0039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17</vt:i4>
  </property>
</Properties>
</file>

<file path=docProps/thumbnail.jpeg>
</file>